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mp4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8" r:id="rId15"/>
  </p:sldMasterIdLst>
  <p:sldIdLst>
    <p:sldId id="260" r:id="rId17"/>
    <p:sldId id="271" r:id="rId18"/>
    <p:sldId id="266" r:id="rId19"/>
    <p:sldId id="267" r:id="rId20"/>
    <p:sldId id="269" r:id="rId21"/>
    <p:sldId id="256" r:id="rId22"/>
    <p:sldId id="268" r:id="rId23"/>
    <p:sldId id="276" r:id="rId24"/>
    <p:sldId id="275" r:id="rId25"/>
    <p:sldId id="273" r:id="rId26"/>
    <p:sldId id="274" r:id="rId27"/>
    <p:sldId id="263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00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564" y="48"/>
      </p:cViewPr>
      <p:guideLst>
        <p:guide orient="horz" pos="2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fImage707973902171.jpe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image" Target="../media/fImage921652942711.png"></Relationship><Relationship Id="rId4" Type="http://schemas.openxmlformats.org/officeDocument/2006/relationships/image" Target="../media/fImage1369272952489.png"></Relationship><Relationship Id="rId5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image" Target="../media/fImage2151792962711.png"></Relationship><Relationship Id="rId4" Type="http://schemas.openxmlformats.org/officeDocument/2006/relationships/video" Target="../media/media15796859.mp4"></Relationship><Relationship Id="rId5" Type="http://schemas.microsoft.com/office/2007/relationships/media" Target="../media/media15796859.mp4"></Relationship><Relationship Id="rId6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hyperlink" Target="http://www.aihub.or.kr/content/609" TargetMode="External"></Relationship><Relationship Id="rId4" Type="http://schemas.openxmlformats.org/officeDocument/2006/relationships/hyperlink" Target="https://www.dropbox.com/speedbump/tq7zfrcwl44vxan/?content_link=https%3A%2F%2Fuc4b244987f69335458fc1a094d1.dl.dropboxusercontent.com%2Fcd%2F0%2Fget%2FApkbA564Y9XOPekgnW-qSCrX517zWjq7dCRZjqLR6y8elCqrVqhb0fA3nMhrksoBKBxJKbEtgiZFr2rx5c_ZY_5oxuqJsdtaa3Nr0wdAWX_TjA%2Ffile%3Fdl%3D1%23&amp;hmac=AEWsbDW-7Vmdxx8RT9J4pNQHjVRad1gjcMq_g_i-6sy0pg" TargetMode="External"></Relationship><Relationship Id="rId5" Type="http://schemas.openxmlformats.org/officeDocument/2006/relationships/hyperlink" Target="https://github.com/EdjeElectronics/TensorFlow-Object-Detection-API-Tutorial-Train-Multiple-Objects-Windows-10/blob/master/translate/README.md" TargetMode="External"></Relationship><Relationship Id="rId6" Type="http://schemas.openxmlformats.org/officeDocument/2006/relationships/hyperlink" Target="https://www.youtube.com/watch?v=Rgpfk6eYxJA&amp;t=266s" TargetMode="External"></Relationship><Relationship Id="rId7" Type="http://schemas.openxmlformats.org/officeDocument/2006/relationships/hyperlink" Target="https://github.com/EdjeElectronics/TensorFlow-Object-Detection-API-Tutorial-Train-Multiple-Objects-Windows-10" TargetMode="External"></Relationship><Relationship Id="rId8" Type="http://schemas.openxmlformats.org/officeDocument/2006/relationships/hyperlink" Target="http://www.aihub.or.kr/content/609" TargetMode="External"></Relationship><Relationship Id="rId9" Type="http://schemas.openxmlformats.org/officeDocument/2006/relationships/hyperlink" Target="https://www.dropbox.com/speedbump/tq7zfrcwl44vxan/?content_link=https%3A%2F%2Fuc4b244987f69335458fc1a094d1.dl.dropboxusercontent.com%2Fcd%2F0%2Fget%2FApkbA564Y9XOPekgnW-qSCrX517zWjq7dCRZjqLR6y8elCqrVqhb0fA3nMhrksoBKBxJKbEtgiZFr2rx5c_ZY_5oxuqJsdtaa3Nr0wdAWX_TjA%2Ffile%3Fdl%3D1%23&amp;hmac=AEWsbDW-7Vmdxx8RT9J4pNQHjVRad1gjcMq_g_i-6sy0pg" TargetMode="External"></Relationship><Relationship Id="rId10" Type="http://schemas.openxmlformats.org/officeDocument/2006/relationships/hyperlink" Target="https://github.com/EdjeElectronics/TensorFlow-Object-Detection-API-Tutorial-Train-Multiple-Objects-Windows-10/blob/master/translate/README.md" TargetMode="External"></Relationship><Relationship Id="rId11" Type="http://schemas.openxmlformats.org/officeDocument/2006/relationships/hyperlink" Target="https://github.com/EdjeElectronics/TensorFlow-Object-Detection-API-Tutorial-Train-Multiple-Objects-Windows-10/blob/master/translate/README.md" TargetMode="External"></Relationship><Relationship Id="rId12" Type="http://schemas.openxmlformats.org/officeDocument/2006/relationships/hyperlink" Target="https://www.youtube.com/watch?v=Rgpfk6eYxJA&amp;t=266s" TargetMode="External"></Relationship><Relationship Id="rId13" Type="http://schemas.openxmlformats.org/officeDocument/2006/relationships/hyperlink" Target="https://github.com/EdjeElectronics/TensorFlow-Object-Detection-API-Tutorial-Train-Multiple-Objects-Windows-10" TargetMode="External"></Relationship><Relationship Id="rId14" Type="http://schemas.openxmlformats.org/officeDocument/2006/relationships/hyperlink" Target="https://github.com/EdjeElectronics/TensorFlow-Object-Detection-API-Tutorial-Train-Multiple-Objects-Windows-10" TargetMode="External"></Relationship><Relationship Id="rId15" Type="http://schemas.openxmlformats.org/officeDocument/2006/relationships/hyperlink" Target="https://www.bandicam.co.kr/support/start/" TargetMode="External"></Relationship><Relationship Id="rId16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4648783912171.png"></Relationship><Relationship Id="rId2" Type="http://schemas.openxmlformats.org/officeDocument/2006/relationships/image" Target="../media/fImage416903925349.png"></Relationship><Relationship Id="rId3" Type="http://schemas.openxmlformats.org/officeDocument/2006/relationships/image" Target="../media/fImage321293934227.png"></Relationship><Relationship Id="rId4" Type="http://schemas.openxmlformats.org/officeDocument/2006/relationships/slideLayout" Target="../slideLayouts/slideLayout9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image" Target="../media/fImage1013654062171.jpeg"></Relationship><Relationship Id="rId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image" Target="../media/fImage464375232171.png"></Relationship><Relationship Id="rId4" Type="http://schemas.openxmlformats.org/officeDocument/2006/relationships/video" Target="../media/media11326113.mp4"></Relationship><Relationship Id="rId5" Type="http://schemas.microsoft.com/office/2007/relationships/media" Target="../media/media11326113.mp4"></Relationship><Relationship Id="rId6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image" Target="../media/fImage379192932711.png"></Relationship><Relationship Id="rId4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a/AppData/Roaming/PolarisOffice/ETemp/7544_10851360/fImage70797390217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0160" y="18415"/>
            <a:ext cx="12211685" cy="6848475"/>
          </a:xfrm>
          <a:prstGeom prst="rect"/>
          <a:noFill/>
        </p:spPr>
      </p:pic>
      <p:sp>
        <p:nvSpPr>
          <p:cNvPr id="4" name="テキスト ボックス 3"/>
          <p:cNvSpPr txBox="1">
            <a:spLocks/>
          </p:cNvSpPr>
          <p:nvPr/>
        </p:nvSpPr>
        <p:spPr>
          <a:xfrm rot="0">
            <a:off x="437515" y="255270"/>
            <a:ext cx="1145349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chemeClr val="tx1"/>
                </a:solidFill>
                <a:latin typeface="바탕체" charset="0"/>
                <a:ea typeface="바탕체" charset="0"/>
              </a:rPr>
              <a:t>Object detection를 활용한 X-ray 위해물품 검열</a:t>
            </a:r>
            <a:endParaRPr lang="ko-KR" altLang="en-US" sz="4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044940" y="4389120"/>
            <a:ext cx="315531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 팀명: 스파클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팀장 : 서상문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팀원 : 안정혁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정병은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하형태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正方形/長方形 2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chemeClr val="tx1">
              <a:lumMod val="75000"/>
              <a:lumOff val="25000"/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" name="大かっこ 3"/>
          <p:cNvSpPr>
            <a:spLocks/>
          </p:cNvSpPr>
          <p:nvPr/>
        </p:nvSpPr>
        <p:spPr>
          <a:xfrm rot="0">
            <a:off x="1600200" y="2311400"/>
            <a:ext cx="9004935" cy="3467735"/>
          </a:xfrm>
          <a:prstGeom prst="bracketPair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pic>
        <p:nvPicPr>
          <p:cNvPr id="5" name="그림 4" descr="C:/Users/schwe/AppData/Roaming/PolarisOffice/ETemp/5064_8183392/fImage92165294271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194560" y="2261235"/>
            <a:ext cx="3783330" cy="3566795"/>
          </a:xfrm>
          <a:prstGeom prst="rect"/>
          <a:noFill/>
        </p:spPr>
      </p:pic>
      <p:pic>
        <p:nvPicPr>
          <p:cNvPr id="6" name="그림 5" descr="C:/Users/schwe/AppData/Roaming/PolarisOffice/ETemp/5064_8183392/fImage136927295248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85205" y="2252980"/>
            <a:ext cx="3916045" cy="3583305"/>
          </a:xfrm>
          <a:prstGeom prst="rect"/>
          <a:noFill/>
        </p:spPr>
      </p:pic>
      <p:grpSp>
        <p:nvGrpSpPr>
          <p:cNvPr id="9" name="그룹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 rot="0">
              <a:off x="19050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0">
              <a:off x="47625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80454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109029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19" name="텍스트 상자 18"/>
          <p:cNvSpPr txBox="1">
            <a:spLocks/>
          </p:cNvSpPr>
          <p:nvPr/>
        </p:nvSpPr>
        <p:spPr>
          <a:xfrm rot="0">
            <a:off x="1583055" y="17145"/>
            <a:ext cx="10180320" cy="19373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Data Learning Visualization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(TensorBoard)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正方形/長方形 2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chemeClr val="tx1">
              <a:lumMod val="75000"/>
              <a:lumOff val="25000"/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" name="大かっこ 3"/>
          <p:cNvSpPr>
            <a:spLocks/>
          </p:cNvSpPr>
          <p:nvPr/>
        </p:nvSpPr>
        <p:spPr>
          <a:xfrm rot="0">
            <a:off x="1600200" y="2311400"/>
            <a:ext cx="9004935" cy="3467735"/>
          </a:xfrm>
          <a:prstGeom prst="bracketPair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pic>
        <p:nvPicPr>
          <p:cNvPr id="5" name="테스트 동영상" descr="C:/Users/a/AppData/Roaming/PolarisOffice/ETemp/2724_14565312/fImage2151792962711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70" y="2286000"/>
            <a:ext cx="7773035" cy="3558540"/>
          </a:xfrm>
          <a:prstGeom prst="rect"/>
          <a:noFill/>
        </p:spPr>
      </p:pic>
      <p:grpSp>
        <p:nvGrpSpPr>
          <p:cNvPr id="9" name="그룹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 rot="0">
              <a:off x="19050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0">
              <a:off x="47625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80454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109029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19" name="텍스트 상자 18"/>
          <p:cNvSpPr txBox="1">
            <a:spLocks/>
          </p:cNvSpPr>
          <p:nvPr/>
        </p:nvSpPr>
        <p:spPr>
          <a:xfrm rot="0">
            <a:off x="1583055" y="17145"/>
            <a:ext cx="745363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Test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>
            <a:spLocks/>
          </p:cNvSpPr>
          <p:nvPr/>
        </p:nvSpPr>
        <p:spPr>
          <a:xfrm>
            <a:off x="755650" y="2493010"/>
            <a:ext cx="7192645" cy="3691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• 데이터 수집 : 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바탕체" charset="0"/>
                <a:ea typeface="바탕체" charset="0"/>
                <a:hlinkClick r:id="rId8"/>
              </a:rPr>
              <a:t>http://www.aihub.or.kr/content/609</a:t>
            </a:r>
            <a:endParaRPr lang="ko-KR" altLang="en-US" sz="1800">
              <a:solidFill>
                <a:srgbClr val="0563C1"/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• 데이터 정제 : 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9"/>
              </a:rPr>
              <a:t>https://www.dropbox.com/</a:t>
            </a:r>
            <a:endParaRPr lang="ko-KR" altLang="en-US" sz="1800">
              <a:solidFill>
                <a:srgbClr val="0563C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10"/>
              </a:rPr>
              <a:t>https://github.com/EdjeElectronics/TensorFlow-Object-</a:t>
            </a:r>
            <a:endParaRPr lang="ko-KR" altLang="en-US" sz="1800">
              <a:solidFill>
                <a:srgbClr val="0563C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11"/>
              </a:rPr>
              <a:t>Detection-API-Tutorial-Train-Multiple-Objects-Windows-10</a:t>
            </a:r>
            <a:endParaRPr lang="ko-KR" altLang="en-US" sz="1800">
              <a:solidFill>
                <a:srgbClr val="0563C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• 학습 과정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12"/>
              </a:rPr>
              <a:t>https://www.youtube.com/watch?v=Rgpfk6eYxJA&amp;t=266s</a:t>
            </a:r>
            <a:endParaRPr lang="ko-KR" altLang="en-US" sz="1800">
              <a:solidFill>
                <a:srgbClr val="0563C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13"/>
              </a:rPr>
              <a:t>https://github.com/EdjeElectronics/TensorFlow-Object-</a:t>
            </a:r>
            <a:endParaRPr lang="ko-KR" altLang="en-US" sz="1800">
              <a:solidFill>
                <a:srgbClr val="0563C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14"/>
              </a:rPr>
              <a:t>Detection-API-Tutorial-Train-Multiple-Objects-Windows-10</a:t>
            </a:r>
            <a:endParaRPr lang="ko-KR" altLang="en-US" sz="1800">
              <a:solidFill>
                <a:srgbClr val="0563C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•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 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스크린샷 및 동영상 :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563C1"/>
                </a:solidFill>
                <a:latin typeface="Calibri" charset="0"/>
                <a:ea typeface="맑은 고딕" charset="0"/>
                <a:cs typeface="+mn-cs"/>
                <a:hlinkClick r:id="rId15"/>
              </a:rPr>
              <a:t>https://www.bandicam.co.kr/support/start/</a:t>
            </a:r>
            <a:endParaRPr lang="ko-KR" altLang="en-US" sz="1800">
              <a:latin typeface="Calibri" charset="0"/>
              <a:ea typeface="맑은 고딕" charset="0"/>
              <a:cs typeface="+mn-cs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7813" r="28438" b="7813"/>
          <a:stretch/>
        </p:blipFill>
        <p:spPr>
          <a:xfrm>
            <a:off x="6526530" y="0"/>
            <a:ext cx="5842635" cy="685863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55650" y="812800"/>
            <a:ext cx="5398135" cy="139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4" name="テキスト ボックス 3"/>
          <p:cNvSpPr txBox="1">
            <a:spLocks/>
          </p:cNvSpPr>
          <p:nvPr/>
        </p:nvSpPr>
        <p:spPr>
          <a:xfrm rot="0">
            <a:off x="2327275" y="993140"/>
            <a:ext cx="2207895" cy="101473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latin typeface="바탕체" charset="0"/>
                <a:ea typeface="바탕체" charset="0"/>
              </a:rPr>
              <a:t>4.출처</a:t>
            </a:r>
            <a:r>
              <a:rPr sz="4800" b="1">
                <a:latin typeface="바탕체" charset="0"/>
                <a:ea typeface="바탕체" charset="0"/>
              </a:rPr>
              <a:t> </a:t>
            </a:r>
            <a:endParaRPr lang="ko-KR" altLang="en-US" sz="4800" b="1">
              <a:latin typeface="바탕체" charset="0"/>
              <a:ea typeface="바탕체" charset="0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 rot="0">
            <a:off x="979170" y="1130300"/>
            <a:ext cx="572135" cy="647065"/>
            <a:chOff x="979170" y="1130300"/>
            <a:chExt cx="572135" cy="647065"/>
          </a:xfrm>
        </p:grpSpPr>
        <p:sp>
          <p:nvSpPr>
            <p:cNvPr id="11" name="山形 10"/>
            <p:cNvSpPr>
              <a:spLocks/>
            </p:cNvSpPr>
            <p:nvPr/>
          </p:nvSpPr>
          <p:spPr>
            <a:xfrm rot="0">
              <a:off x="979170" y="113030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2" name="山形 11"/>
            <p:cNvSpPr>
              <a:spLocks/>
            </p:cNvSpPr>
            <p:nvPr/>
          </p:nvSpPr>
          <p:spPr>
            <a:xfrm rot="0">
              <a:off x="1264920" y="113030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 rot="0">
            <a:off x="1593215" y="1130300"/>
            <a:ext cx="572135" cy="647065"/>
            <a:chOff x="1593215" y="1130300"/>
            <a:chExt cx="572135" cy="647065"/>
          </a:xfrm>
        </p:grpSpPr>
        <p:sp>
          <p:nvSpPr>
            <p:cNvPr id="17" name="山形 16"/>
            <p:cNvSpPr>
              <a:spLocks/>
            </p:cNvSpPr>
            <p:nvPr/>
          </p:nvSpPr>
          <p:spPr>
            <a:xfrm rot="0">
              <a:off x="1593215" y="113030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8" name="山形 17"/>
            <p:cNvSpPr>
              <a:spLocks/>
            </p:cNvSpPr>
            <p:nvPr/>
          </p:nvSpPr>
          <p:spPr>
            <a:xfrm rot="0">
              <a:off x="1878965" y="113030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21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635" cy="46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3" name="テキスト ボックス 2"/>
          <p:cNvSpPr txBox="1">
            <a:spLocks/>
          </p:cNvSpPr>
          <p:nvPr/>
        </p:nvSpPr>
        <p:spPr>
          <a:xfrm rot="0">
            <a:off x="919480" y="204470"/>
            <a:ext cx="1113790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spc="3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  <a:cs typeface="맑은 고딕" charset="0"/>
              </a:rPr>
              <a:t>목차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  <a:cs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730" y="1576070"/>
            <a:ext cx="4521835" cy="714375"/>
            <a:chOff x="887730" y="1576070"/>
            <a:chExt cx="4521835" cy="714375"/>
          </a:xfrm>
        </p:grpSpPr>
        <p:sp>
          <p:nvSpPr>
            <p:cNvPr id="4" name="正方形/長方形 3"/>
            <p:cNvSpPr>
              <a:spLocks/>
            </p:cNvSpPr>
            <p:nvPr/>
          </p:nvSpPr>
          <p:spPr>
            <a:xfrm rot="0">
              <a:off x="887730" y="1644015"/>
              <a:ext cx="586740" cy="64770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31" name="テキスト ボックス 30"/>
            <p:cNvSpPr txBox="1">
              <a:spLocks/>
            </p:cNvSpPr>
            <p:nvPr/>
          </p:nvSpPr>
          <p:spPr>
            <a:xfrm rot="0">
              <a:off x="1526540" y="1576070"/>
              <a:ext cx="38842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800" spc="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charset="0"/>
                  <a:ea typeface="바탕체" charset="0"/>
                </a:rPr>
                <a:t>주제 선정 이유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730" y="2854960"/>
            <a:ext cx="7984490" cy="795655"/>
            <a:chOff x="887730" y="2854960"/>
            <a:chExt cx="7984490" cy="795655"/>
          </a:xfrm>
        </p:grpSpPr>
        <p:sp>
          <p:nvSpPr>
            <p:cNvPr id="34" name="正方形/長方形 33"/>
            <p:cNvSpPr>
              <a:spLocks/>
            </p:cNvSpPr>
            <p:nvPr/>
          </p:nvSpPr>
          <p:spPr>
            <a:xfrm rot="0">
              <a:off x="887730" y="2956560"/>
              <a:ext cx="586740" cy="64770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7020" y="2854960"/>
              <a:ext cx="7315200" cy="795655"/>
              <a:chOff x="1557020" y="2854960"/>
              <a:chExt cx="7315200" cy="795655"/>
            </a:xfrm>
          </p:grpSpPr>
          <p:sp>
            <p:nvSpPr>
              <p:cNvPr id="36" name="テキスト ボックス 35"/>
              <p:cNvSpPr txBox="1">
                <a:spLocks/>
              </p:cNvSpPr>
              <p:nvPr/>
            </p:nvSpPr>
            <p:spPr>
              <a:xfrm rot="0">
                <a:off x="1629410" y="2854960"/>
                <a:ext cx="4149725" cy="52324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2800" spc="3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탕체" charset="0"/>
                    <a:ea typeface="바탕체" charset="0"/>
                  </a:rPr>
                  <a:t>프로젝트 개요</a:t>
                </a:r>
                <a:endPara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charset="0"/>
                  <a:ea typeface="바탕체" charset="0"/>
                </a:endParaRPr>
              </a:p>
            </p:txBody>
          </p:sp>
          <p:sp>
            <p:nvSpPr>
              <p:cNvPr id="37" name="テキスト ボックス 36"/>
              <p:cNvSpPr txBox="1">
                <a:spLocks/>
              </p:cNvSpPr>
              <p:nvPr/>
            </p:nvSpPr>
            <p:spPr>
              <a:xfrm rot="0">
                <a:off x="1557020" y="3282315"/>
                <a:ext cx="7316470" cy="36957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just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탕체" charset="0"/>
                    <a:ea typeface="바탕체" charset="0"/>
                  </a:rPr>
                  <a:t>- </a:t>
                </a:r>
                <a:r>
                  <a: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탕체" charset="0"/>
                    <a:ea typeface="바탕체" charset="0"/>
                  </a:rPr>
                  <a:t>프로젝트 일정 및 소개</a:t>
                </a: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charset="0"/>
                  <a:ea typeface="바탕체" charset="0"/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924560" y="4044950"/>
            <a:ext cx="7985125" cy="813435"/>
            <a:chOff x="924560" y="4044950"/>
            <a:chExt cx="7985125" cy="813435"/>
          </a:xfrm>
        </p:grpSpPr>
        <p:sp>
          <p:nvSpPr>
            <p:cNvPr id="39" name="正方形/長方形 38"/>
            <p:cNvSpPr>
              <a:spLocks/>
            </p:cNvSpPr>
            <p:nvPr/>
          </p:nvSpPr>
          <p:spPr>
            <a:xfrm rot="0">
              <a:off x="924560" y="4146550"/>
              <a:ext cx="586740" cy="64770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93850" y="4044950"/>
              <a:ext cx="7315835" cy="813435"/>
              <a:chOff x="1593850" y="4044950"/>
              <a:chExt cx="7315835" cy="813435"/>
            </a:xfrm>
          </p:grpSpPr>
          <p:sp>
            <p:nvSpPr>
              <p:cNvPr id="41" name="テキスト ボックス 40"/>
              <p:cNvSpPr txBox="1">
                <a:spLocks/>
              </p:cNvSpPr>
              <p:nvPr/>
            </p:nvSpPr>
            <p:spPr>
              <a:xfrm rot="0">
                <a:off x="1666240" y="4044950"/>
                <a:ext cx="4072890" cy="52324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2800" spc="3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탕체" charset="0"/>
                    <a:ea typeface="바탕체" charset="0"/>
                  </a:rPr>
                  <a:t>프로젝트 수행 과정</a:t>
                </a:r>
                <a:endParaRPr lang="ko-KR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charset="0"/>
                  <a:ea typeface="바탕체" charset="0"/>
                </a:endParaRPr>
              </a:p>
            </p:txBody>
          </p:sp>
          <p:sp>
            <p:nvSpPr>
              <p:cNvPr id="42" name="テキスト ボックス 41"/>
              <p:cNvSpPr txBox="1">
                <a:spLocks/>
              </p:cNvSpPr>
              <p:nvPr/>
            </p:nvSpPr>
            <p:spPr>
              <a:xfrm rot="0">
                <a:off x="1593850" y="4489450"/>
                <a:ext cx="7316470" cy="36957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just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바탕체" charset="0"/>
                    <a:ea typeface="바탕체" charset="0"/>
                  </a:rPr>
                  <a:t>- 단계별 수행 전략 및 특징 설명</a:t>
                </a:r>
                <a:endPara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charset="0"/>
                  <a:ea typeface="바탕체" charset="0"/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>
            <a:off x="913765" y="5396230"/>
            <a:ext cx="4718685" cy="646430"/>
            <a:chOff x="913765" y="5396230"/>
            <a:chExt cx="4718685" cy="646430"/>
          </a:xfrm>
        </p:grpSpPr>
        <p:sp>
          <p:nvSpPr>
            <p:cNvPr id="49" name="正方形/長方形 48"/>
            <p:cNvSpPr>
              <a:spLocks/>
            </p:cNvSpPr>
            <p:nvPr/>
          </p:nvSpPr>
          <p:spPr>
            <a:xfrm rot="0">
              <a:off x="913765" y="5396230"/>
              <a:ext cx="586105" cy="64706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51" name="テキスト ボックス 50"/>
            <p:cNvSpPr txBox="1">
              <a:spLocks/>
            </p:cNvSpPr>
            <p:nvPr/>
          </p:nvSpPr>
          <p:spPr>
            <a:xfrm rot="0">
              <a:off x="1655445" y="5500370"/>
              <a:ext cx="3977640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800" spc="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charset="0"/>
                  <a:ea typeface="바탕체" charset="0"/>
                </a:rPr>
                <a:t>출처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58" name="テキスト ボックス 57"/>
          <p:cNvSpPr txBox="1">
            <a:spLocks/>
          </p:cNvSpPr>
          <p:nvPr/>
        </p:nvSpPr>
        <p:spPr>
          <a:xfrm rot="0">
            <a:off x="1491615" y="2014855"/>
            <a:ext cx="7316470" cy="3695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- 배경 및 목적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635" cy="46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3" name="テキスト ボックス 2"/>
          <p:cNvSpPr txBox="1">
            <a:spLocks/>
          </p:cNvSpPr>
          <p:nvPr/>
        </p:nvSpPr>
        <p:spPr>
          <a:xfrm rot="0">
            <a:off x="1577340" y="33020"/>
            <a:ext cx="814451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spc="3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  <a:cs typeface="맑은 고딕" charset="0"/>
              </a:rPr>
              <a:t>1.</a:t>
            </a:r>
            <a:r>
              <a:rPr sz="6000" spc="3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  <a:cs typeface="맑은 고딕" charset="0"/>
              </a:rPr>
              <a:t>주제 선정 이유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  <a:cs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rot="0">
            <a:off x="-8890" y="125920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4215"/>
            <a:ext cx="11341735" cy="20300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매년 항공을 이용하는 이용객의 수가 증가하는 추세를 보이고 있고, 이에 따라 많은 문제점들도 떠오르고 있다. 그 중에서 특히 항공 반입 금지물품에 대한 확인으로 인한 탑승 완료 시간이 예정보다 늦어지고, 그 결과 목적지 도착 시간이 지연되는 경우가 발생하면서, 승객들의 불만이 이만 저만이 아니다. 이런 X-ray를 통해 반입 금지 물품을 검사할 때, 육안 감시에 의존한 보안 검색 업무의 한계성과 Human-Error로 인한 보안 문제점이 발생 할 우려가 있다. 또한, 전세계적으로 테러 발생의 증가로 국가별 보안 검색 업무의 중요성이 증가하며, AI 기술로 가능해진 물체 인식에 대한 기대 요구가 증대됨에 따라 X-ray 검색시스템을 자동화하는  솔루션을 구축해보고자, 이 프로젝트를 계획하게 되었다.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438150" y="1797050"/>
            <a:ext cx="11341100" cy="2484755"/>
            <a:chOff x="438150" y="1797050"/>
            <a:chExt cx="11341100" cy="2484755"/>
          </a:xfrm>
        </p:grpSpPr>
        <p:sp>
          <p:nvSpPr>
            <p:cNvPr id="17" name="正方形/長方形 16"/>
            <p:cNvSpPr/>
            <p:nvPr/>
          </p:nvSpPr>
          <p:spPr>
            <a:xfrm>
              <a:off x="438150" y="1814195"/>
              <a:ext cx="3604895" cy="246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306570" y="1814195"/>
              <a:ext cx="3604895" cy="246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8174990" y="1797050"/>
              <a:ext cx="3604895" cy="246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345" y="1854835"/>
            <a:ext cx="3547110" cy="2533650"/>
          </a:xfrm>
          <a:prstGeom prst="rect"/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61180" y="1791970"/>
            <a:ext cx="3552190" cy="2578100"/>
          </a:xfrm>
          <a:prstGeom prst="rect"/>
          <a:noFill/>
        </p:spPr>
      </p:pic>
      <p:pic>
        <p:nvPicPr>
          <p:cNvPr id="23" name="그림 22" descr="C:/Users/schwe/AppData/Roaming/PolarisOffice/ETemp/5064_8183392/fImage32129393422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206740" y="1823720"/>
            <a:ext cx="3599815" cy="247332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635" y="0"/>
            <a:ext cx="12181205" cy="6858000"/>
            <a:chOff x="-635" y="0"/>
            <a:chExt cx="12181205" cy="6858000"/>
          </a:xfrm>
        </p:grpSpPr>
        <p:pic>
          <p:nvPicPr>
            <p:cNvPr id="2" name="図 1" descr="C:/Users/a/AppData/Roaming/PolarisOffice/ETemp/7544_10851360/image3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3" r="32857" b="7813"/>
            <a:stretch>
              <a:fillRect/>
            </a:stretch>
          </p:blipFill>
          <p:spPr>
            <a:xfrm rot="0">
              <a:off x="3994785" y="0"/>
              <a:ext cx="8186420" cy="6858635"/>
            </a:xfrm>
            <a:prstGeom prst="rect"/>
            <a:noFill/>
          </p:spPr>
        </p:pic>
        <p:pic>
          <p:nvPicPr>
            <p:cNvPr id="3" name="図 2" descr="C:/Users/a/AppData/Roaming/PolarisOffice/ETemp/7544_10851360/image3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232" t="7813" b="7813"/>
            <a:stretch>
              <a:fillRect/>
            </a:stretch>
          </p:blipFill>
          <p:spPr>
            <a:xfrm rot="0">
              <a:off x="-635" y="0"/>
              <a:ext cx="3995420" cy="6858635"/>
            </a:xfrm>
            <a:prstGeom prst="rect"/>
            <a:noFill/>
          </p:spPr>
        </p:pic>
      </p:grpSp>
      <p:sp>
        <p:nvSpPr>
          <p:cNvPr id="10" name="正方形/長方形 9"/>
          <p:cNvSpPr>
            <a:spLocks/>
          </p:cNvSpPr>
          <p:nvPr/>
        </p:nvSpPr>
        <p:spPr>
          <a:xfrm rot="0">
            <a:off x="1905" y="0"/>
            <a:ext cx="7152640" cy="6858635"/>
          </a:xfrm>
          <a:prstGeom prst="rect"/>
          <a:solidFill>
            <a:schemeClr val="tx1">
              <a:lumMod val="75000"/>
              <a:lumOff val="25000"/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14" name="テキスト ボックス 13"/>
          <p:cNvSpPr txBox="1">
            <a:spLocks/>
          </p:cNvSpPr>
          <p:nvPr/>
        </p:nvSpPr>
        <p:spPr>
          <a:xfrm rot="0">
            <a:off x="140335" y="4826635"/>
            <a:ext cx="6671945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• </a:t>
            </a: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여러 물체에 대해 어떤 물체인지 분류하는 Classification   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 문제와 그 물체가 어디 있는지 Bounding box를 통해 위치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 정보를 나타내는 Localization 문제를 둘 다 해내야하는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 분야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• 자율주행자동차, CCTV 감시,스포츠경기 등등에 사용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746125" y="840105"/>
            <a:ext cx="507555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bg1"/>
                </a:solidFill>
                <a:latin typeface="바탕체" charset="0"/>
                <a:ea typeface="바탕체" charset="0"/>
              </a:rPr>
              <a:t>“Object detection</a:t>
            </a:r>
            <a:r>
              <a:rPr sz="3200">
                <a:solidFill>
                  <a:schemeClr val="bg1"/>
                </a:solidFill>
                <a:latin typeface="바탕체" charset="0"/>
                <a:ea typeface="바탕체" charset="0"/>
              </a:rPr>
              <a:t>이란?</a:t>
            </a:r>
            <a:r>
              <a:rPr sz="3200">
                <a:solidFill>
                  <a:schemeClr val="bg1"/>
                </a:solidFill>
                <a:latin typeface="바탕체" charset="0"/>
                <a:ea typeface="바탕체" charset="0"/>
              </a:rPr>
              <a:t>”</a:t>
            </a:r>
            <a:endParaRPr lang="ko-KR" altLang="en-US" sz="3200">
              <a:solidFill>
                <a:schemeClr val="bg1"/>
              </a:solidFill>
              <a:latin typeface="바탕체" charset="0"/>
              <a:ea typeface="바탕체" charset="0"/>
            </a:endParaRPr>
          </a:p>
        </p:txBody>
      </p:sp>
      <p:pic>
        <p:nvPicPr>
          <p:cNvPr id="19" name="그림 18" descr="C:/Users/a/AppData/Roaming/PolarisOffice/ETemp/7544_10851360/fImage101365406217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00" y="1622425"/>
            <a:ext cx="4793615" cy="271589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635" cy="46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476250" y="2489200"/>
            <a:ext cx="5320665" cy="2987040"/>
            <a:chOff x="476250" y="2489200"/>
            <a:chExt cx="5320665" cy="298704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>
            <a:xfrm rot="0">
              <a:off x="2973705" y="3267075"/>
              <a:ext cx="163830" cy="716280"/>
            </a:xfrm>
            <a:custGeom>
              <a:gdLst>
                <a:gd fmla="*/ 163365 w 163365" name="TX0"/>
                <a:gd fmla="*/ 0 h 715695" name="TY0"/>
                <a:gd fmla="*/ 163365 w 163365" name="TX1"/>
                <a:gd fmla="*/ 715695 h 715695" name="TY1"/>
                <a:gd fmla="*/ 0 w 163365" name="TX2"/>
                <a:gd fmla="*/ 715695 h 715695" name="TY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</a:cxnLst>
              <a:pathLst>
                <a:path w="163365" h="715695">
                  <a:moveTo>
                    <a:pt x="163365" y="0"/>
                  </a:moveTo>
                  <a:lnTo>
                    <a:pt x="163365" y="715695"/>
                  </a:lnTo>
                  <a:lnTo>
                    <a:pt x="0" y="71569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</a:schemeClr>
            </a:lnRef>
            <a:fillRef idx="0">
              <a:srgbClr val="000000"/>
            </a:fillRef>
            <a:effectRef idx="0">
              <a:schemeClr val="accent2">
                <a:hueOff val="0"/>
                <a:satOff val="0"/>
                <a:lumOff val="0"/>
                <a:tint val="90000"/>
              </a:schemeClr>
            </a:effectRef>
            <a:fontRef idx="minor">
              <a:schemeClr val="tx1">
                <a:hueOff val="0"/>
                <a:satOff val="0"/>
                <a:lumOff val="0"/>
              </a:schemeClr>
            </a:fontRef>
          </p:style>
          <p:txBody>
            <a:bodyPr wrap="square" lIns="0" tIns="0" rIns="0" bIns="0" vert="horz" anchor="t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>
            <a:xfrm rot="0">
              <a:off x="3136900" y="3267075"/>
              <a:ext cx="1883410" cy="1431925"/>
            </a:xfrm>
            <a:custGeom>
              <a:gdLst>
                <a:gd fmla="*/ 0 w 1882589" name="TX0"/>
                <a:gd fmla="*/ 0 h 1431390" name="TY0"/>
                <a:gd fmla="*/ 0 w 1882589" name="TX1"/>
                <a:gd fmla="*/ 1268024 h 1431390" name="TY1"/>
                <a:gd fmla="*/ 1882589 w 1882589" name="TX2"/>
                <a:gd fmla="*/ 1268024 h 1431390" name="TY2"/>
                <a:gd fmla="*/ 1882589 w 1882589" name="TX3"/>
                <a:gd fmla="*/ 1431390 h 14313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pathLst>
                <a:path w="1882589" h="1431390">
                  <a:moveTo>
                    <a:pt x="0" y="0"/>
                  </a:moveTo>
                  <a:lnTo>
                    <a:pt x="0" y="1268024"/>
                  </a:lnTo>
                  <a:lnTo>
                    <a:pt x="1882589" y="1268024"/>
                  </a:lnTo>
                  <a:lnTo>
                    <a:pt x="1882589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</a:schemeClr>
            </a:lnRef>
            <a:fillRef idx="0">
              <a:srgbClr val="000000"/>
            </a:fillRef>
            <a:effectRef idx="0">
              <a:schemeClr val="accent2">
                <a:hueOff val="0"/>
                <a:satOff val="0"/>
                <a:lumOff val="0"/>
                <a:tint val="90000"/>
              </a:schemeClr>
            </a:effectRef>
            <a:fontRef idx="minor">
              <a:schemeClr val="tx1">
                <a:hueOff val="0"/>
                <a:satOff val="0"/>
                <a:lumOff val="0"/>
              </a:schemeClr>
            </a:fontRef>
          </p:style>
          <p:txBody>
            <a:bodyPr wrap="square" lIns="0" tIns="0" rIns="0" bIns="0" vert="horz" anchor="t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>
            <a:xfrm rot="0">
              <a:off x="3091180" y="3267075"/>
              <a:ext cx="92075" cy="1431925"/>
            </a:xfrm>
            <a:custGeom>
              <a:gdLst>
                <a:gd fmla="*/ 45720 w 45720" name="TX0"/>
                <a:gd fmla="*/ 0 h 1431390" name="TY0"/>
                <a:gd fmla="*/ 45720 w 45720" name="TX1"/>
                <a:gd fmla="*/ 1431390 h 1431390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pathLst>
                <a:path w="45720" h="1431390">
                  <a:moveTo>
                    <a:pt x="45720" y="0"/>
                  </a:moveTo>
                  <a:lnTo>
                    <a:pt x="4572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</a:schemeClr>
            </a:lnRef>
            <a:fillRef idx="0">
              <a:srgbClr val="000000"/>
            </a:fillRef>
            <a:effectRef idx="0">
              <a:schemeClr val="accent2">
                <a:hueOff val="0"/>
                <a:satOff val="0"/>
                <a:lumOff val="0"/>
                <a:tint val="90000"/>
              </a:schemeClr>
            </a:effectRef>
            <a:fontRef idx="minor">
              <a:schemeClr val="tx1">
                <a:hueOff val="0"/>
                <a:satOff val="0"/>
                <a:lumOff val="0"/>
              </a:schemeClr>
            </a:fontRef>
          </p:style>
          <p:txBody>
            <a:bodyPr wrap="square" lIns="0" tIns="0" rIns="0" bIns="0" vert="horz" anchor="t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16" name="フリーフォーム 15"/>
            <p:cNvSpPr>
              <a:spLocks/>
            </p:cNvSpPr>
            <p:nvPr/>
          </p:nvSpPr>
          <p:spPr>
            <a:xfrm rot="0">
              <a:off x="1254125" y="3267075"/>
              <a:ext cx="1883410" cy="1431925"/>
            </a:xfrm>
            <a:custGeom>
              <a:gdLst>
                <a:gd fmla="*/ 1882589 w 1882589" name="TX0"/>
                <a:gd fmla="*/ 0 h 1431390" name="TY0"/>
                <a:gd fmla="*/ 1882589 w 1882589" name="TX1"/>
                <a:gd fmla="*/ 1268024 h 1431390" name="TY1"/>
                <a:gd fmla="*/ 0 w 1882589" name="TX2"/>
                <a:gd fmla="*/ 1268024 h 1431390" name="TY2"/>
                <a:gd fmla="*/ 0 w 1882589" name="TX3"/>
                <a:gd fmla="*/ 1431390 h 143139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pathLst>
                <a:path w="1882589" h="1431390">
                  <a:moveTo>
                    <a:pt x="1882589" y="0"/>
                  </a:moveTo>
                  <a:lnTo>
                    <a:pt x="1882589" y="1268024"/>
                  </a:lnTo>
                  <a:lnTo>
                    <a:pt x="0" y="1268024"/>
                  </a:lnTo>
                  <a:lnTo>
                    <a:pt x="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</a:schemeClr>
            </a:lnRef>
            <a:fillRef idx="0">
              <a:srgbClr val="000000"/>
            </a:fillRef>
            <a:effectRef idx="0">
              <a:schemeClr val="accent2">
                <a:hueOff val="0"/>
                <a:satOff val="0"/>
                <a:lumOff val="0"/>
                <a:tint val="90000"/>
              </a:schemeClr>
            </a:effectRef>
            <a:fontRef idx="minor">
              <a:schemeClr val="tx1">
                <a:hueOff val="0"/>
                <a:satOff val="0"/>
                <a:lumOff val="0"/>
              </a:schemeClr>
            </a:fontRef>
          </p:style>
          <p:txBody>
            <a:bodyPr wrap="square" lIns="0" tIns="0" rIns="0" bIns="0" vert="horz" anchor="t">
              <a:no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17" name="フリーフォーム 16"/>
            <p:cNvSpPr>
              <a:spLocks/>
            </p:cNvSpPr>
            <p:nvPr/>
          </p:nvSpPr>
          <p:spPr>
            <a:xfrm rot="0">
              <a:off x="2359025" y="2489200"/>
              <a:ext cx="1556385" cy="778510"/>
            </a:xfrm>
            <a:custGeom>
              <a:gdLst>
                <a:gd fmla="*/ 0 w 1555859" name="TX0"/>
                <a:gd fmla="*/ 0 h 777930" name="TY0"/>
                <a:gd fmla="*/ 1555858 w 1555859" name="TX1"/>
                <a:gd fmla="*/ 0 h 777930" name="TY1"/>
                <a:gd fmla="*/ 1555858 w 1555859" name="TX2"/>
                <a:gd fmla="*/ 777929 h 777930" name="TY2"/>
                <a:gd fmla="*/ 0 w 1555859" name="TX3"/>
                <a:gd fmla="*/ 777929 h 777930" name="TY3"/>
                <a:gd fmla="*/ 0 w 1555859" name="TX4"/>
                <a:gd fmla="*/ 0 h 7779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859" h="777930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333"/>
            </a:solidFill>
            <a:ln w="0">
              <a:noFill/>
              <a:prstDash/>
            </a:ln>
          </p:spPr>
          <p:style>
            <a:lnRef idx="2">
              <a:schemeClr val="lt1">
                <a:hueOff val="0"/>
                <a:satOff val="0"/>
                <a:lumOff val="0"/>
              </a:schemeClr>
            </a:lnRef>
            <a:fillRef idx="1">
              <a:schemeClr val="accent2">
                <a:hueOff val="0"/>
                <a:satOff val="0"/>
                <a:lumOff val="0"/>
              </a:schemeClr>
            </a:fillRef>
            <a:effectRef idx="0">
              <a:schemeClr val="accent2">
                <a:hueOff val="0"/>
                <a:satOff val="0"/>
                <a:lumOff val="0"/>
              </a:schemeClr>
            </a:effectRef>
            <a:fontRef idx="minor">
              <a:schemeClr val="lt1"/>
            </a:fontRef>
          </p:style>
          <p:txBody>
            <a:bodyPr wrap="square" lIns="15875" tIns="15875" rIns="15875" bIns="15875" numCol="1" vert="horz" anchor="ctr">
              <a:noAutofit/>
            </a:bodyPr>
            <a:lstStyle/>
            <a:p>
              <a:pPr marL="0" indent="0" algn="ctr" defTabSz="111125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FontTx/>
                <a:buNone/>
              </a:pPr>
              <a:r>
                <a:rPr sz="2500">
                  <a:latin typeface="바탕체" charset="0"/>
                  <a:ea typeface="바탕체" charset="0"/>
                </a:rPr>
                <a:t>X-ray</a:t>
              </a:r>
              <a:endParaRPr lang="ko-KR" altLang="en-US" sz="2500">
                <a:latin typeface="바탕체" charset="0"/>
                <a:ea typeface="바탕체" charset="0"/>
              </a:endParaRPr>
            </a:p>
            <a:p>
              <a:pPr marL="0" indent="0" algn="ctr" defTabSz="111125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FontTx/>
                <a:buNone/>
              </a:pPr>
              <a:r>
                <a:rPr sz="2500">
                  <a:latin typeface="바탕체" charset="0"/>
                  <a:ea typeface="바탕체" charset="0"/>
                </a:rPr>
                <a:t>(데이터)</a:t>
              </a:r>
              <a:endParaRPr lang="ko-KR" altLang="en-US" sz="2500">
                <a:latin typeface="바탕체" charset="0"/>
                <a:ea typeface="바탕체" charset="0"/>
              </a:endParaRPr>
            </a:p>
          </p:txBody>
        </p:sp>
        <p:sp>
          <p:nvSpPr>
            <p:cNvPr id="18" name="フリーフォーム 17"/>
            <p:cNvSpPr>
              <a:spLocks/>
            </p:cNvSpPr>
            <p:nvPr/>
          </p:nvSpPr>
          <p:spPr>
            <a:xfrm rot="0">
              <a:off x="476250" y="4698365"/>
              <a:ext cx="1419225" cy="778510"/>
            </a:xfrm>
            <a:custGeom>
              <a:gdLst>
                <a:gd fmla="*/ 0 w 1555859" name="TX0"/>
                <a:gd fmla="*/ 0 h 777930" name="TY0"/>
                <a:gd fmla="*/ 1555858 w 1555859" name="TX1"/>
                <a:gd fmla="*/ 0 h 777930" name="TY1"/>
                <a:gd fmla="*/ 1555858 w 1555859" name="TX2"/>
                <a:gd fmla="*/ 777929 h 777930" name="TY2"/>
                <a:gd fmla="*/ 0 w 1555859" name="TX3"/>
                <a:gd fmla="*/ 777929 h 777930" name="TY3"/>
                <a:gd fmla="*/ 0 w 1555859" name="TX4"/>
                <a:gd fmla="*/ 0 h 7779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859" h="777930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 w="0">
              <a:noFill/>
              <a:prstDash/>
            </a:ln>
          </p:spPr>
          <p:style>
            <a:lnRef idx="2">
              <a:schemeClr val="lt1">
                <a:hueOff val="0"/>
                <a:satOff val="0"/>
                <a:lumOff val="0"/>
              </a:schemeClr>
            </a:lnRef>
            <a:fillRef idx="1">
              <a:schemeClr val="accent4">
                <a:hueOff val="0"/>
                <a:satOff val="0"/>
                <a:lumOff val="0"/>
              </a:schemeClr>
            </a:fillRef>
            <a:effectRef idx="0">
              <a:schemeClr val="accent4">
                <a:hueOff val="0"/>
                <a:satOff val="0"/>
                <a:lumOff val="0"/>
              </a:schemeClr>
            </a:effectRef>
            <a:fontRef idx="minor">
              <a:schemeClr val="lt1"/>
            </a:fontRef>
          </p:style>
          <p:txBody>
            <a:bodyPr wrap="square" lIns="15875" tIns="15875" rIns="15875" bIns="15875" numCol="1" vert="horz" anchor="ctr">
              <a:noAutofit/>
            </a:bodyPr>
            <a:lstStyle/>
            <a:p>
              <a:pPr marL="0" indent="0" algn="ctr" defTabSz="111125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FontTx/>
                <a:buNone/>
              </a:pPr>
              <a:r>
                <a:rPr sz="2500">
                  <a:latin typeface="바탕체" charset="0"/>
                  <a:ea typeface="바탕체" charset="0"/>
                </a:rPr>
                <a:t>Astrophysics</a:t>
              </a:r>
              <a:endParaRPr lang="ko-KR" altLang="en-US" sz="2500">
                <a:latin typeface="바탕체" charset="0"/>
                <a:ea typeface="바탕체" charset="0"/>
              </a:endParaRPr>
            </a:p>
          </p:txBody>
        </p:sp>
        <p:sp>
          <p:nvSpPr>
            <p:cNvPr id="19" name="フリーフォーム 18"/>
            <p:cNvSpPr>
              <a:spLocks/>
            </p:cNvSpPr>
            <p:nvPr/>
          </p:nvSpPr>
          <p:spPr>
            <a:xfrm rot="0">
              <a:off x="2359025" y="4698365"/>
              <a:ext cx="1556385" cy="778510"/>
            </a:xfrm>
            <a:custGeom>
              <a:gdLst>
                <a:gd fmla="*/ 0 w 1555859" name="TX0"/>
                <a:gd fmla="*/ 0 h 777930" name="TY0"/>
                <a:gd fmla="*/ 1555858 w 1555859" name="TX1"/>
                <a:gd fmla="*/ 0 h 777930" name="TY1"/>
                <a:gd fmla="*/ 1555858 w 1555859" name="TX2"/>
                <a:gd fmla="*/ 777929 h 777930" name="TY2"/>
                <a:gd fmla="*/ 0 w 1555859" name="TX3"/>
                <a:gd fmla="*/ 777929 h 777930" name="TY3"/>
                <a:gd fmla="*/ 0 w 1555859" name="TX4"/>
                <a:gd fmla="*/ 0 h 7779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859" h="777930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 w="0">
              <a:noFill/>
              <a:prstDash/>
            </a:ln>
          </p:spPr>
          <p:style>
            <a:lnRef idx="2">
              <a:schemeClr val="lt1">
                <a:hueOff val="0"/>
                <a:satOff val="0"/>
                <a:lumOff val="0"/>
              </a:schemeClr>
            </a:lnRef>
            <a:fillRef idx="1">
              <a:schemeClr val="accent4">
                <a:hueOff val="0"/>
                <a:satOff val="0"/>
                <a:lumOff val="0"/>
              </a:schemeClr>
            </a:fillRef>
            <a:effectRef idx="0">
              <a:schemeClr val="accent4">
                <a:hueOff val="0"/>
                <a:satOff val="0"/>
                <a:lumOff val="0"/>
              </a:schemeClr>
            </a:effectRef>
            <a:fontRef idx="minor">
              <a:schemeClr val="lt1"/>
            </a:fontRef>
          </p:style>
          <p:txBody>
            <a:bodyPr wrap="square" lIns="15875" tIns="15875" rIns="15875" bIns="15875" numCol="1" vert="horz" anchor="ctr">
              <a:noAutofit/>
            </a:bodyPr>
            <a:lstStyle/>
            <a:p>
              <a:pPr marL="0" indent="0" algn="ctr" defTabSz="111125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FontTx/>
                <a:buNone/>
              </a:pPr>
              <a:r>
                <a:rPr sz="2500">
                  <a:latin typeface="바탕체" charset="0"/>
                  <a:ea typeface="바탕체" charset="0"/>
                </a:rPr>
                <a:t>Rapiscan</a:t>
              </a:r>
              <a:endParaRPr lang="ko-KR" altLang="en-US" sz="2500">
                <a:latin typeface="바탕체" charset="0"/>
                <a:ea typeface="바탕체" charset="0"/>
              </a:endParaRPr>
            </a:p>
          </p:txBody>
        </p:sp>
        <p:sp>
          <p:nvSpPr>
            <p:cNvPr id="20" name="フリーフォーム 19"/>
            <p:cNvSpPr>
              <a:spLocks/>
            </p:cNvSpPr>
            <p:nvPr/>
          </p:nvSpPr>
          <p:spPr>
            <a:xfrm rot="0">
              <a:off x="4241165" y="4698365"/>
              <a:ext cx="1556385" cy="778510"/>
            </a:xfrm>
            <a:custGeom>
              <a:gdLst>
                <a:gd fmla="*/ 0 w 1555859" name="TX0"/>
                <a:gd fmla="*/ 0 h 777930" name="TY0"/>
                <a:gd fmla="*/ 1555858 w 1555859" name="TX1"/>
                <a:gd fmla="*/ 0 h 777930" name="TY1"/>
                <a:gd fmla="*/ 1555858 w 1555859" name="TX2"/>
                <a:gd fmla="*/ 777929 h 777930" name="TY2"/>
                <a:gd fmla="*/ 0 w 1555859" name="TX3"/>
                <a:gd fmla="*/ 777929 h 777930" name="TY3"/>
                <a:gd fmla="*/ 0 w 1555859" name="TX4"/>
                <a:gd fmla="*/ 0 h 7779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859" h="777930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 w="0">
              <a:noFill/>
              <a:prstDash/>
            </a:ln>
          </p:spPr>
          <p:style>
            <a:lnRef idx="2">
              <a:schemeClr val="lt1">
                <a:hueOff val="0"/>
                <a:satOff val="0"/>
                <a:lumOff val="0"/>
              </a:schemeClr>
            </a:lnRef>
            <a:fillRef idx="1">
              <a:schemeClr val="accent4">
                <a:hueOff val="0"/>
                <a:satOff val="0"/>
                <a:lumOff val="0"/>
              </a:schemeClr>
            </a:fillRef>
            <a:effectRef idx="0">
              <a:schemeClr val="accent4">
                <a:hueOff val="0"/>
                <a:satOff val="0"/>
                <a:lumOff val="0"/>
              </a:schemeClr>
            </a:effectRef>
            <a:fontRef idx="minor">
              <a:schemeClr val="lt1"/>
            </a:fontRef>
          </p:style>
          <p:txBody>
            <a:bodyPr wrap="square" lIns="15875" tIns="15875" rIns="15875" bIns="15875" numCol="1" vert="horz" anchor="ctr">
              <a:noAutofit/>
            </a:bodyPr>
            <a:lstStyle/>
            <a:p>
              <a:pPr marL="0" indent="0" algn="ctr" defTabSz="111125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FontTx/>
                <a:buNone/>
              </a:pPr>
              <a:r>
                <a:rPr sz="2500">
                  <a:latin typeface="바탕체" charset="0"/>
                  <a:ea typeface="바탕체" charset="0"/>
                </a:rPr>
                <a:t>Smith</a:t>
              </a:r>
              <a:endParaRPr lang="ko-KR" altLang="en-US" sz="2500">
                <a:latin typeface="바탕체" charset="0"/>
                <a:ea typeface="바탕체" charset="0"/>
              </a:endParaRPr>
            </a:p>
          </p:txBody>
        </p:sp>
        <p:sp>
          <p:nvSpPr>
            <p:cNvPr id="21" name="フリーフォーム 20"/>
            <p:cNvSpPr>
              <a:spLocks/>
            </p:cNvSpPr>
            <p:nvPr/>
          </p:nvSpPr>
          <p:spPr>
            <a:xfrm rot="0">
              <a:off x="1417320" y="3594100"/>
              <a:ext cx="1556385" cy="778510"/>
            </a:xfrm>
            <a:custGeom>
              <a:gdLst>
                <a:gd fmla="*/ 0 w 1555859" name="TX0"/>
                <a:gd fmla="*/ 0 h 777930" name="TY0"/>
                <a:gd fmla="*/ 1555858 w 1555859" name="TX1"/>
                <a:gd fmla="*/ 0 h 777930" name="TY1"/>
                <a:gd fmla="*/ 1555858 w 1555859" name="TX2"/>
                <a:gd fmla="*/ 777929 h 777930" name="TY2"/>
                <a:gd fmla="*/ 0 w 1555859" name="TX3"/>
                <a:gd fmla="*/ 777929 h 777930" name="TY3"/>
                <a:gd fmla="*/ 0 w 1555859" name="TX4"/>
                <a:gd fmla="*/ 0 h 777930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859" h="777930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ln w="0">
              <a:noFill/>
              <a:prstDash/>
            </a:ln>
          </p:spPr>
          <p:style>
            <a:lnRef idx="2">
              <a:schemeClr val="lt1">
                <a:hueOff val="0"/>
                <a:satOff val="0"/>
                <a:lumOff val="0"/>
                <a:shade val="80000"/>
              </a:schemeClr>
            </a:lnRef>
            <a:fillRef idx="1">
              <a:schemeClr val="accent4">
                <a:hueOff val="0"/>
                <a:satOff val="0"/>
                <a:lumOff val="0"/>
              </a:schemeClr>
            </a:fillRef>
            <a:effectRef idx="0">
              <a:schemeClr val="accent4">
                <a:hueOff val="0"/>
                <a:satOff val="0"/>
                <a:lumOff val="0"/>
              </a:schemeClr>
            </a:effectRef>
            <a:fontRef idx="minor">
              <a:schemeClr val="lt1"/>
            </a:fontRef>
          </p:style>
          <p:txBody>
            <a:bodyPr wrap="square" lIns="15875" tIns="15875" rIns="15875" bIns="15875" numCol="1" vert="horz" anchor="ctr">
              <a:noAutofit/>
            </a:bodyPr>
            <a:lstStyle/>
            <a:p>
              <a:pPr marL="0" indent="0" algn="ctr" defTabSz="111125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FontTx/>
                <a:buNone/>
              </a:pPr>
              <a:r>
                <a:rPr sz="2500">
                  <a:latin typeface="바탕체" charset="0"/>
                  <a:ea typeface="바탕체" charset="0"/>
                </a:rPr>
                <a:t>Scan</a:t>
              </a:r>
              <a:endParaRPr lang="ko-KR" altLang="en-US" sz="2500">
                <a:latin typeface="바탕체" charset="0"/>
                <a:ea typeface="바탕체" charset="0"/>
              </a:endParaRPr>
            </a:p>
          </p:txBody>
        </p:sp>
      </p:grpSp>
      <p:sp>
        <p:nvSpPr>
          <p:cNvPr id="36" name="テキスト ボックス 35"/>
          <p:cNvSpPr txBox="1">
            <a:spLocks/>
          </p:cNvSpPr>
          <p:nvPr/>
        </p:nvSpPr>
        <p:spPr>
          <a:xfrm rot="0">
            <a:off x="6093460" y="2411095"/>
            <a:ext cx="5398135" cy="31375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- 위해물품 : 27개 품목대상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  (샘플 총 570개, 데이터 405,900개)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- 저장물품 : 7개 품목대상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  (샘플 총 85개, 데이터 76,750개)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-&gt; 그 중 4개 품목 대상 선정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   (Knife, Scissors, Lighter, Spanner)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  <a:p>
            <a:pPr marL="0" indent="0" algn="just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   </a:t>
            </a:r>
            <a:r>
              <a:rPr sz="18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 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49975" y="1968500"/>
            <a:ext cx="813371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  <a:cs typeface="맑은 고딕" charset="0"/>
              </a:rPr>
              <a:t>위해물품 X-ray 이미지 데이터셋 구조</a:t>
            </a: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  <a:cs typeface="맑은 고딕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635" cy="35083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>
            <a:spLocks/>
          </p:cNvSpPr>
          <p:nvPr/>
        </p:nvSpPr>
        <p:spPr>
          <a:xfrm>
            <a:off x="1583055" y="17145"/>
            <a:ext cx="10215245" cy="101473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2.프로젝트 </a:t>
            </a:r>
            <a:r>
              <a:rPr lang="ko-KR"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개요(데이터 소개)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6618605" y="4732020"/>
          <a:ext cx="37045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295"/>
                <a:gridCol w="1852295"/>
              </a:tblGrid>
              <a:tr h="370840">
                <a:tc>
                  <a:txBody>
                    <a:bodyPr/>
                    <a:lstStyle/>
                    <a:p>
                      <a:pPr marL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 kumimoji="1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Training</a:t>
                      </a:r>
                      <a:endParaRPr lang="ko-KR" altLang="en-US" sz="1800" kern="1200" kumimoji="1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 kumimoji="1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Test</a:t>
                      </a:r>
                      <a:endParaRPr lang="ko-KR" altLang="en-US" sz="1800" kern="1200" kumimoji="1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 kumimoji="1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1200개</a:t>
                      </a:r>
                      <a:endParaRPr lang="ko-KR" altLang="en-US" sz="1800" kern="1200" kumimoji="1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91440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kern="1200" kumimoji="1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600개</a:t>
                      </a:r>
                      <a:endParaRPr lang="ko-KR" altLang="en-US" sz="1800" kern="1200" kumimoji="1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2" b="12288"/>
          <a:stretch>
            <a:fillRect/>
          </a:stretch>
        </p:blipFill>
        <p:spPr>
          <a:xfrm rot="0">
            <a:off x="0" y="0"/>
            <a:ext cx="13342620" cy="6858635"/>
          </a:xfrm>
          <a:prstGeom prst="rect"/>
          <a:noFill/>
        </p:spPr>
      </p:pic>
      <p:grpSp>
        <p:nvGrpSpPr>
          <p:cNvPr id="6" name="グループ化 5"/>
          <p:cNvGrpSpPr/>
          <p:nvPr/>
        </p:nvGrpSpPr>
        <p:grpSpPr>
          <a:xfrm>
            <a:off x="330835" y="-1219200"/>
            <a:ext cx="9079865" cy="9297035"/>
            <a:chOff x="330835" y="-1219200"/>
            <a:chExt cx="9079865" cy="9297035"/>
          </a:xfrm>
        </p:grpSpPr>
        <p:sp>
          <p:nvSpPr>
            <p:cNvPr id="2" name="直角三角形 1"/>
            <p:cNvSpPr>
              <a:spLocks/>
            </p:cNvSpPr>
            <p:nvPr/>
          </p:nvSpPr>
          <p:spPr>
            <a:xfrm rot="5400000">
              <a:off x="1188085" y="-1219200"/>
              <a:ext cx="6859270" cy="9297670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바탕체" charset="0"/>
                <a:ea typeface="바탕체" charset="0"/>
              </a:endParaRPr>
            </a:p>
          </p:txBody>
        </p:sp>
        <p:sp>
          <p:nvSpPr>
            <p:cNvPr id="3" name="テキスト ボックス 2"/>
            <p:cNvSpPr txBox="1">
              <a:spLocks/>
            </p:cNvSpPr>
            <p:nvPr/>
          </p:nvSpPr>
          <p:spPr>
            <a:xfrm rot="0">
              <a:off x="1700530" y="16510"/>
              <a:ext cx="7710805" cy="101473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6000" b="1">
                  <a:solidFill>
                    <a:schemeClr val="bg1"/>
                  </a:solidFill>
                  <a:latin typeface="바탕체" charset="0"/>
                  <a:ea typeface="바탕체" charset="0"/>
                </a:rPr>
                <a:t>2.프로젝트 </a:t>
              </a:r>
              <a:r>
                <a:rPr lang="ko-KR" sz="6000" b="1">
                  <a:solidFill>
                    <a:schemeClr val="bg1"/>
                  </a:solidFill>
                  <a:latin typeface="바탕체" charset="0"/>
                  <a:ea typeface="바탕체" charset="0"/>
                </a:rPr>
                <a:t>개요(일정)</a:t>
              </a:r>
              <a:endParaRPr lang="ko-KR" altLang="en-US" sz="6000" b="1">
                <a:solidFill>
                  <a:schemeClr val="bg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330835" y="2592070"/>
              <a:ext cx="5089525" cy="7080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>
                <a:solidFill>
                  <a:schemeClr val="bg1"/>
                </a:solidFill>
                <a:latin typeface="바탕체" charset="0"/>
                <a:ea typeface="바탕체" charset="0"/>
                <a:cs typeface="맑은 고딕" charset="0"/>
              </a:endParaRPr>
            </a:p>
          </p:txBody>
        </p:sp>
      </p:grpSp>
      <p:sp>
        <p:nvSpPr>
          <p:cNvPr id="7" name="텍스트 상자 6"/>
          <p:cNvSpPr txBox="1">
            <a:spLocks/>
          </p:cNvSpPr>
          <p:nvPr/>
        </p:nvSpPr>
        <p:spPr>
          <a:xfrm rot="0">
            <a:off x="548640" y="2117725"/>
            <a:ext cx="62204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437515" y="2049145"/>
            <a:ext cx="6069965" cy="39693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09-16 ~ 09-17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: </a:t>
            </a: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주제 선정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09-18~ 09-20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: 데이터 수집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09-21 ~ 09-23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: 데이터 정제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09-24 ~ 09-28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: 결과 도출 및 시각화(데이터 학습, 그래프, 테스트)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09-29 ~ 10-01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바탕체" charset="0"/>
                <a:ea typeface="바탕체" charset="0"/>
              </a:rPr>
              <a:t> : 최종 보고서 작성</a:t>
            </a:r>
            <a:endParaRPr lang="ko-KR" altLang="en-US" sz="1800">
              <a:solidFill>
                <a:schemeClr val="bg1"/>
              </a:solidFill>
              <a:latin typeface="바탕체" charset="0"/>
              <a:ea typeface="바탕체" charset="0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 rot="0">
            <a:off x="190500" y="204470"/>
            <a:ext cx="625475" cy="647065"/>
            <a:chOff x="190500" y="204470"/>
            <a:chExt cx="625475" cy="647065"/>
          </a:xfrm>
        </p:grpSpPr>
        <p:sp>
          <p:nvSpPr>
            <p:cNvPr id="10" name="山形 9"/>
            <p:cNvSpPr>
              <a:spLocks/>
            </p:cNvSpPr>
            <p:nvPr/>
          </p:nvSpPr>
          <p:spPr>
            <a:xfrm rot="0">
              <a:off x="190500" y="204470"/>
              <a:ext cx="31305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1" name="山形 10"/>
            <p:cNvSpPr>
              <a:spLocks/>
            </p:cNvSpPr>
            <p:nvPr/>
          </p:nvSpPr>
          <p:spPr>
            <a:xfrm rot="0">
              <a:off x="502920" y="204470"/>
              <a:ext cx="31305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 rot="0">
            <a:off x="804545" y="204470"/>
            <a:ext cx="625475" cy="647065"/>
            <a:chOff x="804545" y="204470"/>
            <a:chExt cx="625475" cy="647065"/>
          </a:xfrm>
        </p:grpSpPr>
        <p:sp>
          <p:nvSpPr>
            <p:cNvPr id="17" name="山形 16"/>
            <p:cNvSpPr>
              <a:spLocks/>
            </p:cNvSpPr>
            <p:nvPr/>
          </p:nvSpPr>
          <p:spPr>
            <a:xfrm rot="0">
              <a:off x="804545" y="204470"/>
              <a:ext cx="31305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8" name="山形 17"/>
            <p:cNvSpPr>
              <a:spLocks/>
            </p:cNvSpPr>
            <p:nvPr/>
          </p:nvSpPr>
          <p:spPr>
            <a:xfrm rot="0">
              <a:off x="1116965" y="204470"/>
              <a:ext cx="31305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 rot="0">
            <a:off x="0" y="0"/>
            <a:ext cx="6096635" cy="4635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3" name="テキスト ボックス 2"/>
          <p:cNvSpPr txBox="1">
            <a:spLocks/>
          </p:cNvSpPr>
          <p:nvPr/>
        </p:nvSpPr>
        <p:spPr>
          <a:xfrm rot="0">
            <a:off x="1594485" y="204470"/>
            <a:ext cx="4835525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  <a:cs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rot="0">
            <a:off x="0" y="101028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 rot="0"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 rot="0"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 rot="0"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 rot="0"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10" name="フリーフォーム 9"/>
          <p:cNvSpPr>
            <a:spLocks/>
          </p:cNvSpPr>
          <p:nvPr/>
        </p:nvSpPr>
        <p:spPr>
          <a:xfrm rot="0">
            <a:off x="1906905" y="1296670"/>
            <a:ext cx="2252345" cy="5200650"/>
          </a:xfrm>
          <a:custGeom>
            <a:gdLst>
              <a:gd fmla="*/ 0 w 2251702" name="TX0"/>
              <a:gd fmla="*/ 225170 h 5199798" name="TY0"/>
              <a:gd fmla="*/ 225170 w 2251702" name="TX1"/>
              <a:gd fmla="*/ 0 h 5199798" name="TY1"/>
              <a:gd fmla="*/ 2026531 w 2251702" name="TX2"/>
              <a:gd fmla="*/ 0 h 5199798" name="TY2"/>
              <a:gd fmla="*/ 2251701 w 2251702" name="TX3"/>
              <a:gd fmla="*/ 225170 h 5199798" name="TY3"/>
              <a:gd fmla="*/ 2251701 w 2251702" name="TX4"/>
              <a:gd fmla="*/ 4974627 h 5199798" name="TY4"/>
              <a:gd fmla="*/ 2026531 w 2251702" name="TX5"/>
              <a:gd fmla="*/ 5199797 h 5199798" name="TY5"/>
              <a:gd fmla="*/ 225170 w 2251702" name="TX6"/>
              <a:gd fmla="*/ 5199797 h 5199798" name="TY6"/>
              <a:gd fmla="*/ 0 w 2251702" name="TX7"/>
              <a:gd fmla="*/ 4974627 h 5199798" name="TY7"/>
              <a:gd fmla="*/ 0 w 2251702" name="TX8"/>
              <a:gd fmla="*/ 225170 h 5199798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251702" h="5199798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</a:schemeClr>
          </a:fillRef>
          <a:effectRef idx="0">
            <a:schemeClr val="accent1">
              <a:hueOff val="0"/>
              <a:satOff val="0"/>
              <a:lumOff val="0"/>
            </a:schemeClr>
          </a:effectRef>
          <a:fontRef idx="minor">
            <a:schemeClr val="lt1"/>
          </a:fontRef>
        </p:style>
        <p:txBody>
          <a:bodyPr wrap="square" lIns="213360" tIns="2292985" rIns="213360" bIns="1253490" numCol="1" vert="horz" anchor="ctr">
            <a:noAutofit/>
          </a:bodyPr>
          <a:lstStyle/>
          <a:p>
            <a:pPr marL="0" indent="0" algn="ctr" defTabSz="13335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Tx/>
              <a:buNone/>
            </a:pPr>
            <a:endParaRPr lang="ko-KR" altLang="en-US" sz="3000">
              <a:latin typeface="바탕체" charset="0"/>
              <a:ea typeface="바탕체" charset="0"/>
            </a:endParaRPr>
          </a:p>
        </p:txBody>
      </p:sp>
      <p:sp>
        <p:nvSpPr>
          <p:cNvPr id="11" name="円/楕円 10"/>
          <p:cNvSpPr>
            <a:spLocks/>
          </p:cNvSpPr>
          <p:nvPr/>
        </p:nvSpPr>
        <p:spPr>
          <a:xfrm rot="0">
            <a:off x="2167255" y="1608455"/>
            <a:ext cx="1732280" cy="1732280"/>
          </a:xfrm>
          <a:prstGeom prst="ellipse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  <a:tint val="50000"/>
            </a:schemeClr>
          </a:fillRef>
          <a:effectRef idx="0">
            <a:schemeClr val="accent1">
              <a:hueOff val="0"/>
              <a:satOff val="0"/>
              <a:lumOff val="0"/>
              <a:tint val="50000"/>
            </a:schemeClr>
          </a:effectRef>
          <a:fontRef idx="minor">
            <a:schemeClr val="lt1">
              <a:hueOff val="0"/>
              <a:satOff val="0"/>
              <a:lumOff val="0"/>
            </a:schemeClr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12" name="フリーフォーム 11"/>
          <p:cNvSpPr>
            <a:spLocks/>
          </p:cNvSpPr>
          <p:nvPr/>
        </p:nvSpPr>
        <p:spPr>
          <a:xfrm rot="0">
            <a:off x="4226560" y="1296670"/>
            <a:ext cx="2252345" cy="5200650"/>
          </a:xfrm>
          <a:custGeom>
            <a:gdLst>
              <a:gd fmla="*/ 0 w 2251702" name="TX0"/>
              <a:gd fmla="*/ 225170 h 5199798" name="TY0"/>
              <a:gd fmla="*/ 225170 w 2251702" name="TX1"/>
              <a:gd fmla="*/ 0 h 5199798" name="TY1"/>
              <a:gd fmla="*/ 2026531 w 2251702" name="TX2"/>
              <a:gd fmla="*/ 0 h 5199798" name="TY2"/>
              <a:gd fmla="*/ 2251701 w 2251702" name="TX3"/>
              <a:gd fmla="*/ 225170 h 5199798" name="TY3"/>
              <a:gd fmla="*/ 2251701 w 2251702" name="TX4"/>
              <a:gd fmla="*/ 4974627 h 5199798" name="TY4"/>
              <a:gd fmla="*/ 2026531 w 2251702" name="TX5"/>
              <a:gd fmla="*/ 5199797 h 5199798" name="TY5"/>
              <a:gd fmla="*/ 225170 w 2251702" name="TX6"/>
              <a:gd fmla="*/ 5199797 h 5199798" name="TY6"/>
              <a:gd fmla="*/ 0 w 2251702" name="TX7"/>
              <a:gd fmla="*/ 4974627 h 5199798" name="TY7"/>
              <a:gd fmla="*/ 0 w 2251702" name="TX8"/>
              <a:gd fmla="*/ 225170 h 5199798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251702" h="5199798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</a:schemeClr>
          </a:fillRef>
          <a:effectRef idx="0">
            <a:schemeClr val="accent1">
              <a:hueOff val="0"/>
              <a:satOff val="0"/>
              <a:lumOff val="0"/>
            </a:schemeClr>
          </a:effectRef>
          <a:fontRef idx="minor">
            <a:schemeClr val="lt1"/>
          </a:fontRef>
        </p:style>
        <p:txBody>
          <a:bodyPr wrap="square" lIns="213360" tIns="2292985" rIns="213360" bIns="1253490" numCol="1" vert="horz" anchor="ctr">
            <a:noAutofit/>
          </a:bodyPr>
          <a:lstStyle/>
          <a:p>
            <a:pPr marL="0" indent="0" algn="ctr" defTabSz="13335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Tx/>
              <a:buNone/>
            </a:pPr>
            <a:endParaRPr lang="ko-KR" altLang="en-US" sz="3000">
              <a:latin typeface="바탕체" charset="0"/>
              <a:ea typeface="바탕체" charset="0"/>
            </a:endParaRPr>
          </a:p>
        </p:txBody>
      </p:sp>
      <p:sp>
        <p:nvSpPr>
          <p:cNvPr id="21" name="円/楕円 20"/>
          <p:cNvSpPr>
            <a:spLocks/>
          </p:cNvSpPr>
          <p:nvPr/>
        </p:nvSpPr>
        <p:spPr>
          <a:xfrm rot="0">
            <a:off x="4486275" y="1608455"/>
            <a:ext cx="1732280" cy="1732280"/>
          </a:xfrm>
          <a:prstGeom prst="ellipse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  <a:tint val="50000"/>
            </a:schemeClr>
          </a:fillRef>
          <a:effectRef idx="0">
            <a:schemeClr val="accent1">
              <a:hueOff val="0"/>
              <a:satOff val="0"/>
              <a:lumOff val="0"/>
              <a:tint val="50000"/>
            </a:schemeClr>
          </a:effectRef>
          <a:fontRef idx="minor">
            <a:schemeClr val="lt1">
              <a:hueOff val="0"/>
              <a:satOff val="0"/>
              <a:lumOff val="0"/>
            </a:schemeClr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22" name="フリーフォーム 21"/>
          <p:cNvSpPr>
            <a:spLocks/>
          </p:cNvSpPr>
          <p:nvPr/>
        </p:nvSpPr>
        <p:spPr>
          <a:xfrm rot="0">
            <a:off x="6545580" y="1296670"/>
            <a:ext cx="2252345" cy="5200650"/>
          </a:xfrm>
          <a:custGeom>
            <a:gdLst>
              <a:gd fmla="*/ 0 w 2251702" name="TX0"/>
              <a:gd fmla="*/ 225170 h 5199798" name="TY0"/>
              <a:gd fmla="*/ 225170 w 2251702" name="TX1"/>
              <a:gd fmla="*/ 0 h 5199798" name="TY1"/>
              <a:gd fmla="*/ 2026531 w 2251702" name="TX2"/>
              <a:gd fmla="*/ 0 h 5199798" name="TY2"/>
              <a:gd fmla="*/ 2251701 w 2251702" name="TX3"/>
              <a:gd fmla="*/ 225170 h 5199798" name="TY3"/>
              <a:gd fmla="*/ 2251701 w 2251702" name="TX4"/>
              <a:gd fmla="*/ 4974627 h 5199798" name="TY4"/>
              <a:gd fmla="*/ 2026531 w 2251702" name="TX5"/>
              <a:gd fmla="*/ 5199797 h 5199798" name="TY5"/>
              <a:gd fmla="*/ 225170 w 2251702" name="TX6"/>
              <a:gd fmla="*/ 5199797 h 5199798" name="TY6"/>
              <a:gd fmla="*/ 0 w 2251702" name="TX7"/>
              <a:gd fmla="*/ 4974627 h 5199798" name="TY7"/>
              <a:gd fmla="*/ 0 w 2251702" name="TX8"/>
              <a:gd fmla="*/ 225170 h 5199798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251702" h="5199798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</a:schemeClr>
          </a:fillRef>
          <a:effectRef idx="0">
            <a:schemeClr val="accent1">
              <a:hueOff val="0"/>
              <a:satOff val="0"/>
              <a:lumOff val="0"/>
            </a:schemeClr>
          </a:effectRef>
          <a:fontRef idx="minor">
            <a:schemeClr val="lt1"/>
          </a:fontRef>
        </p:style>
        <p:txBody>
          <a:bodyPr wrap="square" lIns="213360" tIns="2292985" rIns="213360" bIns="1253490" numCol="1" vert="horz" anchor="ctr">
            <a:noAutofit/>
          </a:bodyPr>
          <a:lstStyle/>
          <a:p>
            <a:pPr marL="0" indent="0" algn="ctr" defTabSz="13335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</a:t>
            </a:r>
            <a:endParaRPr lang="ko-KR" altLang="en-US" sz="3000">
              <a:latin typeface="바탕체" charset="0"/>
              <a:ea typeface="바탕체" charset="0"/>
            </a:endParaRPr>
          </a:p>
        </p:txBody>
      </p:sp>
      <p:sp>
        <p:nvSpPr>
          <p:cNvPr id="23" name="円/楕円 22"/>
          <p:cNvSpPr>
            <a:spLocks/>
          </p:cNvSpPr>
          <p:nvPr/>
        </p:nvSpPr>
        <p:spPr>
          <a:xfrm rot="0">
            <a:off x="6805930" y="1608455"/>
            <a:ext cx="1732280" cy="1732280"/>
          </a:xfrm>
          <a:prstGeom prst="ellipse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  <a:tint val="50000"/>
            </a:schemeClr>
          </a:fillRef>
          <a:effectRef idx="0">
            <a:schemeClr val="accent1">
              <a:hueOff val="0"/>
              <a:satOff val="0"/>
              <a:lumOff val="0"/>
              <a:tint val="50000"/>
            </a:schemeClr>
          </a:effectRef>
          <a:fontRef idx="minor">
            <a:schemeClr val="lt1">
              <a:hueOff val="0"/>
              <a:satOff val="0"/>
              <a:lumOff val="0"/>
            </a:schemeClr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24" name="フリーフォーム 23"/>
          <p:cNvSpPr>
            <a:spLocks/>
          </p:cNvSpPr>
          <p:nvPr/>
        </p:nvSpPr>
        <p:spPr>
          <a:xfrm rot="0">
            <a:off x="8864600" y="1296670"/>
            <a:ext cx="2252345" cy="5200650"/>
          </a:xfrm>
          <a:custGeom>
            <a:gdLst>
              <a:gd fmla="*/ 0 w 2251702" name="TX0"/>
              <a:gd fmla="*/ 225170 h 5199798" name="TY0"/>
              <a:gd fmla="*/ 225170 w 2251702" name="TX1"/>
              <a:gd fmla="*/ 0 h 5199798" name="TY1"/>
              <a:gd fmla="*/ 2026531 w 2251702" name="TX2"/>
              <a:gd fmla="*/ 0 h 5199798" name="TY2"/>
              <a:gd fmla="*/ 2251701 w 2251702" name="TX3"/>
              <a:gd fmla="*/ 225170 h 5199798" name="TY3"/>
              <a:gd fmla="*/ 2251701 w 2251702" name="TX4"/>
              <a:gd fmla="*/ 4974627 h 5199798" name="TY4"/>
              <a:gd fmla="*/ 2026531 w 2251702" name="TX5"/>
              <a:gd fmla="*/ 5199797 h 5199798" name="TY5"/>
              <a:gd fmla="*/ 225170 w 2251702" name="TX6"/>
              <a:gd fmla="*/ 5199797 h 5199798" name="TY6"/>
              <a:gd fmla="*/ 0 w 2251702" name="TX7"/>
              <a:gd fmla="*/ 4974627 h 5199798" name="TY7"/>
              <a:gd fmla="*/ 0 w 2251702" name="TX8"/>
              <a:gd fmla="*/ 225170 h 5199798" name="TY8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2251702" h="5199798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</a:schemeClr>
          </a:fillRef>
          <a:effectRef idx="0">
            <a:schemeClr val="accent1">
              <a:hueOff val="0"/>
              <a:satOff val="0"/>
              <a:lumOff val="0"/>
            </a:schemeClr>
          </a:effectRef>
          <a:fontRef idx="minor">
            <a:schemeClr val="lt1"/>
          </a:fontRef>
        </p:style>
        <p:txBody>
          <a:bodyPr wrap="square" lIns="462280" tIns="2541905" rIns="462280" bIns="1502410" numCol="1" vert="horz" anchor="ctr">
            <a:noAutofit/>
          </a:bodyPr>
          <a:lstStyle/>
          <a:p>
            <a:pPr marL="0" indent="0" algn="ctr" defTabSz="288925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800"/>
              </a:spcAft>
              <a:buFontTx/>
              <a:buNone/>
            </a:pPr>
            <a:endParaRPr lang="ko-KR" altLang="en-US" sz="6500">
              <a:latin typeface="바탕체" charset="0"/>
              <a:ea typeface="바탕체" charset="0"/>
            </a:endParaRPr>
          </a:p>
        </p:txBody>
      </p:sp>
      <p:sp>
        <p:nvSpPr>
          <p:cNvPr id="25" name="円/楕円 24"/>
          <p:cNvSpPr>
            <a:spLocks/>
          </p:cNvSpPr>
          <p:nvPr/>
        </p:nvSpPr>
        <p:spPr>
          <a:xfrm rot="0">
            <a:off x="9124950" y="1608455"/>
            <a:ext cx="1732280" cy="1732280"/>
          </a:xfrm>
          <a:prstGeom prst="ellipse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lt1">
              <a:hueOff val="0"/>
              <a:satOff val="0"/>
              <a:lumOff val="0"/>
            </a:schemeClr>
          </a:lnRef>
          <a:fillRef idx="1">
            <a:schemeClr val="accent1">
              <a:hueOff val="0"/>
              <a:satOff val="0"/>
              <a:lumOff val="0"/>
              <a:tint val="50000"/>
            </a:schemeClr>
          </a:fillRef>
          <a:effectRef idx="0">
            <a:schemeClr val="accent1">
              <a:hueOff val="0"/>
              <a:satOff val="0"/>
              <a:lumOff val="0"/>
              <a:tint val="50000"/>
            </a:schemeClr>
          </a:effectRef>
          <a:fontRef idx="minor">
            <a:schemeClr val="lt1">
              <a:hueOff val="0"/>
              <a:satOff val="0"/>
              <a:lumOff val="0"/>
            </a:schemeClr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28" name="テキスト ボックス 27"/>
          <p:cNvSpPr txBox="1">
            <a:spLocks/>
          </p:cNvSpPr>
          <p:nvPr/>
        </p:nvSpPr>
        <p:spPr>
          <a:xfrm rot="0">
            <a:off x="2654300" y="1946275"/>
            <a:ext cx="757555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1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sp>
        <p:nvSpPr>
          <p:cNvPr id="31" name="テキスト ボックス 30"/>
          <p:cNvSpPr txBox="1">
            <a:spLocks/>
          </p:cNvSpPr>
          <p:nvPr/>
        </p:nvSpPr>
        <p:spPr>
          <a:xfrm rot="0">
            <a:off x="4973955" y="1946275"/>
            <a:ext cx="757555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2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sp>
        <p:nvSpPr>
          <p:cNvPr id="32" name="テキスト ボックス 31"/>
          <p:cNvSpPr txBox="1">
            <a:spLocks/>
          </p:cNvSpPr>
          <p:nvPr/>
        </p:nvSpPr>
        <p:spPr>
          <a:xfrm rot="0">
            <a:off x="7292975" y="1946275"/>
            <a:ext cx="757555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3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sp>
        <p:nvSpPr>
          <p:cNvPr id="33" name="テキスト ボックス 32"/>
          <p:cNvSpPr txBox="1">
            <a:spLocks/>
          </p:cNvSpPr>
          <p:nvPr/>
        </p:nvSpPr>
        <p:spPr>
          <a:xfrm rot="0">
            <a:off x="9611995" y="1946275"/>
            <a:ext cx="757555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바탕체" charset="0"/>
                <a:ea typeface="바탕체" charset="0"/>
              </a:rPr>
              <a:t>4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바탕체" charset="0"/>
              <a:ea typeface="바탕체" charset="0"/>
            </a:endParaRPr>
          </a:p>
        </p:txBody>
      </p:sp>
      <p:sp>
        <p:nvSpPr>
          <p:cNvPr id="38" name="テキスト ボックス 37"/>
          <p:cNvSpPr txBox="1">
            <a:spLocks/>
          </p:cNvSpPr>
          <p:nvPr/>
        </p:nvSpPr>
        <p:spPr>
          <a:xfrm rot="0">
            <a:off x="1583055" y="17145"/>
            <a:ext cx="7452995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3.프로젝트 수행 과정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1980565" y="3455035"/>
            <a:ext cx="213487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</a:t>
            </a:r>
            <a:r>
              <a:rPr sz="1800">
                <a:latin typeface="바탕체" charset="0"/>
                <a:ea typeface="바탕체" charset="0"/>
              </a:rPr>
              <a:t>TensorFlow-Gpu  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설치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Anaconda 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가상환경과 사물 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인식 경로 설정</a:t>
            </a: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 rot="0">
            <a:off x="4298950" y="3453130"/>
            <a:ext cx="21348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사진(사물) 수집 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및 라벨링 작업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TFRecords 생성</a:t>
            </a: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 rot="0">
            <a:off x="6617335" y="3451225"/>
            <a:ext cx="21348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Label map 생성 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및 학습 구성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학습</a:t>
            </a:r>
            <a:endParaRPr lang="ko-KR" altLang="en-US" sz="1800">
              <a:latin typeface="바탕체" charset="0"/>
              <a:ea typeface="바탕체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8917305" y="3449320"/>
            <a:ext cx="216789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학습된 그래프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추출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• 학습된 사물인식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그래프 사용 및 </a:t>
            </a:r>
            <a:endParaRPr lang="ko-KR" altLang="en-US" sz="1800">
              <a:latin typeface="바탕체" charset="0"/>
              <a:ea typeface="바탕체" charset="0"/>
            </a:endParaRPr>
          </a:p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바탕체" charset="0"/>
                <a:ea typeface="바탕체" charset="0"/>
              </a:rPr>
              <a:t>  테스트</a:t>
            </a:r>
            <a:endParaRPr lang="ko-KR" altLang="en-US" sz="1800">
              <a:latin typeface="바탕체" charset="0"/>
              <a:ea typeface="바탕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正方形/長方形 2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chemeClr val="tx1">
              <a:lumMod val="75000"/>
              <a:lumOff val="25000"/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" name="大かっこ 3"/>
          <p:cNvSpPr>
            <a:spLocks/>
          </p:cNvSpPr>
          <p:nvPr/>
        </p:nvSpPr>
        <p:spPr>
          <a:xfrm rot="0">
            <a:off x="1600200" y="2311400"/>
            <a:ext cx="9004935" cy="3467735"/>
          </a:xfrm>
          <a:prstGeom prst="bracketPair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pic>
        <p:nvPicPr>
          <p:cNvPr id="5" name="bandicam 2019-10-01 18-01-27-775(2)" descr="C:/Users/a/AppData/Roaming/PolarisOffice/ETemp/2724_14565312/fImage464375232171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6470" y="2252980"/>
            <a:ext cx="7723505" cy="3525520"/>
          </a:xfrm>
          <a:prstGeom prst="rect"/>
          <a:noFill/>
        </p:spPr>
      </p:pic>
      <p:grpSp>
        <p:nvGrpSpPr>
          <p:cNvPr id="9" name="그룹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 rot="0">
              <a:off x="19050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0">
              <a:off x="47625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80454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109029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19" name="텍스트 상자 18"/>
          <p:cNvSpPr txBox="1">
            <a:spLocks/>
          </p:cNvSpPr>
          <p:nvPr/>
        </p:nvSpPr>
        <p:spPr>
          <a:xfrm rot="0">
            <a:off x="1583055" y="17145"/>
            <a:ext cx="745363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Data Labeling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正方形/長方形 2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solidFill>
            <a:schemeClr val="tx1">
              <a:lumMod val="75000"/>
              <a:lumOff val="25000"/>
              <a:alpha val="600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4" name="大かっこ 3"/>
          <p:cNvSpPr>
            <a:spLocks/>
          </p:cNvSpPr>
          <p:nvPr/>
        </p:nvSpPr>
        <p:spPr>
          <a:xfrm rot="0">
            <a:off x="1600200" y="2311400"/>
            <a:ext cx="9005570" cy="3468370"/>
          </a:xfrm>
          <a:prstGeom prst="bracketPair"/>
          <a:ln w="762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</p:txBody>
      </p:sp>
      <p:pic>
        <p:nvPicPr>
          <p:cNvPr id="5" name="그림 4" descr="C:/Users/schwe/AppData/Roaming/PolarisOffice/ETemp/5064_8183392/fImage37919293271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471420" y="2232660"/>
            <a:ext cx="7249795" cy="3716020"/>
          </a:xfrm>
          <a:prstGeom prst="rect"/>
          <a:noFill/>
        </p:spPr>
      </p:pic>
      <p:grpSp>
        <p:nvGrpSpPr>
          <p:cNvPr id="9" name="그룹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 rot="0">
              <a:off x="19050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0">
              <a:off x="476250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0">
              <a:off x="80454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  <p:sp>
          <p:nvSpPr>
            <p:cNvPr id="18" name="도형 17"/>
            <p:cNvSpPr>
              <a:spLocks/>
            </p:cNvSpPr>
            <p:nvPr/>
          </p:nvSpPr>
          <p:spPr>
            <a:xfrm rot="0">
              <a:off x="1090295" y="204470"/>
              <a:ext cx="287020" cy="64770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바탕체" charset="0"/>
                <a:ea typeface="바탕체" charset="0"/>
              </a:endParaRPr>
            </a:p>
          </p:txBody>
        </p:sp>
      </p:grpSp>
      <p:sp>
        <p:nvSpPr>
          <p:cNvPr id="19" name="텍스트 상자 18"/>
          <p:cNvSpPr txBox="1">
            <a:spLocks/>
          </p:cNvSpPr>
          <p:nvPr/>
        </p:nvSpPr>
        <p:spPr>
          <a:xfrm rot="0">
            <a:off x="1583055" y="17145"/>
            <a:ext cx="745363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>
                <a:solidFill>
                  <a:schemeClr val="tx1"/>
                </a:solidFill>
                <a:latin typeface="바탕체" charset="0"/>
                <a:ea typeface="바탕체" charset="0"/>
              </a:rPr>
              <a:t>Data Learning</a:t>
            </a:r>
            <a:endParaRPr lang="ko-KR" altLang="en-US" sz="6000" b="1">
              <a:solidFill>
                <a:schemeClr val="tx1"/>
              </a:solidFill>
              <a:latin typeface="바탕체" charset="0"/>
              <a:ea typeface="바탕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61</Paragraphs>
  <Words>801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ha hyungtae</cp:lastModifiedBy>
  <dc:title>PowerPoint プレゼンテーション</dc:title>
  <cp:version>9.101.16.39231</cp:version>
  <dcterms:modified xsi:type="dcterms:W3CDTF">2018-08-06T01:08:50Z</dcterms:modified>
</cp:coreProperties>
</file>